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83" r:id="rId2"/>
    <p:sldMasterId id="2147483711" r:id="rId3"/>
    <p:sldMasterId id="2147483746" r:id="rId4"/>
  </p:sldMasterIdLst>
  <p:sldIdLst>
    <p:sldId id="256" r:id="rId5"/>
    <p:sldId id="258" r:id="rId6"/>
    <p:sldId id="257" r:id="rId7"/>
    <p:sldId id="267" r:id="rId8"/>
    <p:sldId id="273" r:id="rId9"/>
    <p:sldId id="260" r:id="rId10"/>
    <p:sldId id="268" r:id="rId11"/>
    <p:sldId id="261" r:id="rId12"/>
    <p:sldId id="278" r:id="rId13"/>
    <p:sldId id="274" r:id="rId14"/>
    <p:sldId id="265" r:id="rId15"/>
    <p:sldId id="266" r:id="rId16"/>
    <p:sldId id="275" r:id="rId17"/>
    <p:sldId id="276" r:id="rId18"/>
    <p:sldId id="277" r:id="rId19"/>
    <p:sldId id="271" r:id="rId20"/>
    <p:sldId id="262" r:id="rId21"/>
    <p:sldId id="270" r:id="rId22"/>
    <p:sldId id="263" r:id="rId23"/>
    <p:sldId id="26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2D4"/>
    <a:srgbClr val="0000FF"/>
    <a:srgbClr val="008000"/>
    <a:srgbClr val="66FF33"/>
    <a:srgbClr val="FF7C80"/>
    <a:srgbClr val="CCFFFF"/>
    <a:srgbClr val="66CC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>
      <p:cViewPr varScale="1">
        <p:scale>
          <a:sx n="103" d="100"/>
          <a:sy n="103" d="100"/>
        </p:scale>
        <p:origin x="1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41D85-C15B-444F-86E6-57B7F0BD5ADA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10346-6C22-41D8-8B24-4C5ACB10D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98E02-E450-401D-8F5E-D6E93BF385B1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732F5-97F7-4DAB-AD2E-4A1564611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9B4B8-7AC9-4080-8D8A-5019D1DD4376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DBBB5-A5AE-41B1-8A97-1110DAAEA9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74CE2-A864-4921-85E4-46ABFA6FFC3D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AC049-A07F-4673-B606-1D3F29603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B13C7-3004-4D32-BCBA-62C3399C76B7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F28C5-BE0B-427D-A9B4-7B7309B65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5130-465C-45D6-99BE-C9C6312365E7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34643-E802-43BD-BC80-EE260AADE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14959-BA3B-4CC0-8A31-2FDF64D14578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BBE96-6A92-4C2A-9DBD-222B1AAA5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5760B-9251-4FB7-9C78-1A07C1D9B070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A8DB4-7652-43B2-8FF6-997B6ED5C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778B-7D40-4155-8E84-4C7AB4AD932A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919BE-29CA-4C0C-A43D-D4BCCBF7C8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A2877-B1F9-4F3B-8525-2543D5AAD89E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E471F-17EB-4B87-97DB-4D1CB6C09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B6E31-D181-4ADD-89F4-4DF6CC3AF976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9A812-EF32-4054-9C87-C28D81942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95BCB-CD26-465F-A93F-229027613CF5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7796C-876F-47DD-BA72-9BCABBC973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3CB87-A599-411F-9C0D-373DE6DE2834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E75A5-97BE-49B2-A9B1-746E15AC0A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59770-90C3-476D-A5BE-A183B21BC55D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454FD-4B27-40F8-961B-806AEB907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A6259-CE87-4B9E-B16E-ACD2E2C4FBE2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BBA1A-2EBB-4184-9DFE-5CF5C5A97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19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25466-0711-4F6B-8BF8-F9D310671426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3E1D2-0E16-4326-A7BF-003F2A359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FBCA0-3397-4650-A33B-33817A4562AB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8D9B5-5B4F-4656-8B96-E924CA002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958D1-47FE-46BE-8AF1-CA63DAC5EB6A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4068C-7B88-454D-ABF0-EC1302831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BFFA2-9720-4C51-9791-1EFD9D57766E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60276-AC26-4345-B796-44D8957D8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BDC5C-8C26-41CD-B382-DE42C9E5CC9B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B6B1E-FFB1-4A7D-A2FD-12EE17E8E0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CDD69-7356-4EC4-B3BF-428E8B0F7A52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DCF3B-46AA-47CB-BDFF-A93E196B7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2F48D-3C5B-4E86-81CB-A95656656BC0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20659-8BBA-4114-AE56-EAA458EE0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EED68-1378-42FE-ABD0-B0D9492BB91D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096E6-A662-426F-8C2D-AE39725C9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CB9E9-328A-43B5-B439-1E526276ABE3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1EFEF-A445-464F-BCD5-90CFC9F89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7D586-0BFF-40C7-B619-BFA1B9E4D93F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68504-E4EF-4348-8DAE-313B2DD82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87ED-7DBE-4904-9EE0-3DD535EDDB15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4F3AB-DF3A-49FD-9673-77F2B2B4B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9E9A8-CE2A-4469-A8CD-F2A1B88944C3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7F930-CE95-4D08-94CC-A7A3C97B4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25466-0711-4F6B-8BF8-F9D310671426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33E1D2-0E16-4326-A7BF-003F2A3595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0855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FBCA0-3397-4650-A33B-33817A4562AB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8D9B5-5B4F-4656-8B96-E924CA0021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544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2958D1-47FE-46BE-8AF1-CA63DAC5EB6A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34068C-7B88-454D-ABF0-EC1302831D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6591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CBFFA2-9720-4C51-9791-1EFD9D57766E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60276-AC26-4345-B796-44D8957D8C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1828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FBDC5C-8C26-41CD-B382-DE42C9E5CC9B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7B6B1E-FFB1-4A7D-A2FD-12EE17E8E0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831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9CDD69-7356-4EC4-B3BF-428E8B0F7A52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DCF3B-46AA-47CB-BDFF-A93E196B79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67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FE2A7-52C7-4AF4-80E3-4987C209C7A3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52C84-8689-448C-954B-31BA864EA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E2F48D-3C5B-4E86-81CB-A95656656BC0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20659-8BBA-4114-AE56-EAA458EE0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451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7CB9E9-328A-43B5-B439-1E526276AB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EFEF-A445-464F-BCD5-90CFC9F895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7010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A7D586-0BFF-40C7-B619-BFA1B9E4D93F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B68504-E4EF-4348-8DAE-313B2DD825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3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584A0-C5F6-4803-90D0-E9510A3402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190C4-8016-47FF-86FE-459409B64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9962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584A0-C5F6-4803-90D0-E9510A3402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190C4-8016-47FF-86FE-459409B64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152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584A0-C5F6-4803-90D0-E9510A3402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190C4-8016-47FF-86FE-459409B64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70575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584A0-C5F6-4803-90D0-E9510A3402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190C4-8016-47FF-86FE-459409B64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65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584A0-C5F6-4803-90D0-E9510A3402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190C4-8016-47FF-86FE-459409B64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679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584A0-C5F6-4803-90D0-E9510A3402E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190C4-8016-47FF-86FE-459409B64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7586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E87ED-7DBE-4904-9EE0-3DD535EDDB15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D4F3AB-DF3A-49FD-9673-77F2B2B4B1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634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67657-F123-4019-8378-83616FA6BCF9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EFF22-9078-4880-BE8C-376FBDE63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09E9A8-CE2A-4469-A8CD-F2A1B88944C3}" type="datetimeFigureOut">
              <a:rPr lang="ru-RU" smtClean="0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7F930-CE95-4D08-94CC-A7A3C97B43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4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AAB50-2414-4BC4-88D2-2A116B5B06D1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54635-FBB5-4B16-8E56-F18ED0FD7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1445D-689F-4000-8DE7-E4E011F83991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14ED9-0EF7-4B2D-901A-15FCA0B6CA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D62DA-65A3-4FC8-B558-8B2C8E8CF712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A6848-423F-4335-9939-E03EE1839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58DF6-7DD1-4FF1-B69B-68C76C0D2BEE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C29EF-D80E-463C-8864-FE1BD78FE8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B4790A-B681-4318-9E51-95460ABE9DF1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5059D3-7D91-4B89-9204-C83F481B5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1" r:id="rId3"/>
    <p:sldLayoutId id="2147483720" r:id="rId4"/>
    <p:sldLayoutId id="2147483719" r:id="rId5"/>
    <p:sldLayoutId id="2147483718" r:id="rId6"/>
    <p:sldLayoutId id="2147483717" r:id="rId7"/>
    <p:sldLayoutId id="2147483716" r:id="rId8"/>
    <p:sldLayoutId id="2147483715" r:id="rId9"/>
    <p:sldLayoutId id="2147483714" r:id="rId10"/>
    <p:sldLayoutId id="21474837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7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BE0ECA-C42F-42FE-88B8-AC19460EFBED}" type="datetimeFigureOut">
              <a:rPr lang="en-US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4E484E-BF3F-4191-9B68-64E29E325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2" r:id="rId3"/>
    <p:sldLayoutId id="2147483731" r:id="rId4"/>
    <p:sldLayoutId id="2147483730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8089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090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90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560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09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fld id="{066584A0-C5F6-4803-90D0-E9510A3402E3}" type="datetimeFigureOut">
              <a:rPr lang="ru-RU"/>
              <a:pPr>
                <a:defRPr/>
              </a:pPr>
              <a:t>18.12.2013</a:t>
            </a:fld>
            <a:endParaRPr lang="ru-RU"/>
          </a:p>
        </p:txBody>
      </p:sp>
      <p:sp>
        <p:nvSpPr>
          <p:cNvPr id="809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9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58D190C4-8016-47FF-86FE-459409B64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4" r:id="rId2"/>
    <p:sldLayoutId id="2147483743" r:id="rId3"/>
    <p:sldLayoutId id="2147483742" r:id="rId4"/>
    <p:sldLayoutId id="2147483741" r:id="rId5"/>
    <p:sldLayoutId id="2147483740" r:id="rId6"/>
    <p:sldLayoutId id="2147483739" r:id="rId7"/>
    <p:sldLayoutId id="2147483738" r:id="rId8"/>
    <p:sldLayoutId id="2147483737" r:id="rId9"/>
    <p:sldLayoutId id="2147483736" r:id="rId10"/>
    <p:sldLayoutId id="21474837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1CB4790A-B681-4318-9E51-95460ABE9DF1}" type="datetimeFigureOut">
              <a:rPr lang="en-US" smtClean="0"/>
              <a:pPr>
                <a:defRPr/>
              </a:pPr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935059D3-7D91-4B89-9204-C83F481B5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99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22.png"/><Relationship Id="rId7" Type="http://schemas.openxmlformats.org/officeDocument/2006/relationships/image" Target="../media/image20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gif"/><Relationship Id="rId5" Type="http://schemas.openxmlformats.org/officeDocument/2006/relationships/image" Target="../media/image24.png"/><Relationship Id="rId10" Type="http://schemas.openxmlformats.org/officeDocument/2006/relationships/image" Target="../media/image18.gif"/><Relationship Id="rId4" Type="http://schemas.openxmlformats.org/officeDocument/2006/relationships/image" Target="../media/image23.png"/><Relationship Id="rId9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416029" y="733425"/>
            <a:ext cx="7215238" cy="5610244"/>
          </a:xfrm>
        </p:spPr>
        <p:txBody>
          <a:bodyPr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kern="1200" cap="all" dirty="0" err="1">
                <a:effectLst>
                  <a:reflection blurRad="12700" stA="48000" endA="300" endPos="55000" dir="5400000" sy="-90000" algn="bl" rotWithShape="0"/>
                </a:effectLst>
              </a:rPr>
              <a:t>Повторительно</a:t>
            </a:r>
            <a: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  <a:t>- </a:t>
            </a:r>
            <a:b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  <a:t>     обобщающий урок </a:t>
            </a:r>
            <a:b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  <a:t>                         по теме</a:t>
            </a:r>
            <a:b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  <a:t> </a:t>
            </a:r>
            <a:b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sz="4000" kern="1200" cap="all" dirty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«Движение   и</a:t>
            </a:r>
            <a:br>
              <a:rPr lang="ru-RU" sz="4000" kern="12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         взаимодействие </a:t>
            </a:r>
            <a:br>
              <a:rPr lang="ru-RU" sz="4000" kern="12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ru-RU" sz="4000" kern="1200" cap="all" dirty="0">
                <a:solidFill>
                  <a:srgbClr val="0070C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                                    тел»</a:t>
            </a:r>
          </a:p>
        </p:txBody>
      </p:sp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0" y="5429250"/>
            <a:ext cx="3333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071563"/>
            <a:ext cx="1212850" cy="18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75" y="2071688"/>
            <a:ext cx="153352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022E-16 L -0.61702 0.00301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892" y="836712"/>
            <a:ext cx="84073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СТАНЦИЯ   «СОРТИРОВОЧНАЯ»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2204864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Структура: </a:t>
            </a:r>
          </a:p>
          <a:p>
            <a:pPr algn="ctr"/>
            <a:r>
              <a:rPr lang="ru-RU" sz="5400" b="1" dirty="0" err="1" smtClean="0">
                <a:solidFill>
                  <a:srgbClr val="FF0000"/>
                </a:solidFill>
              </a:rPr>
              <a:t>Ол</a:t>
            </a:r>
            <a:r>
              <a:rPr lang="ru-RU" sz="5400" b="1" dirty="0" smtClean="0">
                <a:solidFill>
                  <a:srgbClr val="FF0000"/>
                </a:solidFill>
              </a:rPr>
              <a:t> Райт Раунд Робин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74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/>
          <p:cNvSpPr>
            <a:spLocks noChangeArrowheads="1"/>
          </p:cNvSpPr>
          <p:nvPr/>
        </p:nvSpPr>
        <p:spPr bwMode="auto">
          <a:xfrm>
            <a:off x="285750" y="5728464"/>
            <a:ext cx="8858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 dirty="0">
                <a:solidFill>
                  <a:srgbClr val="D3150C"/>
                </a:solidFill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6083" name="Rectangle 26"/>
          <p:cNvSpPr>
            <a:spLocks noChangeArrowheads="1"/>
          </p:cNvSpPr>
          <p:nvPr/>
        </p:nvSpPr>
        <p:spPr bwMode="auto">
          <a:xfrm>
            <a:off x="0" y="314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/>
              <a:t> </a:t>
            </a:r>
            <a:endParaRPr lang="ru-RU"/>
          </a:p>
        </p:txBody>
      </p:sp>
      <p:sp>
        <p:nvSpPr>
          <p:cNvPr id="46084" name="Rectangle 29"/>
          <p:cNvSpPr>
            <a:spLocks noChangeArrowheads="1"/>
          </p:cNvSpPr>
          <p:nvPr/>
        </p:nvSpPr>
        <p:spPr bwMode="auto">
          <a:xfrm>
            <a:off x="0" y="314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/>
              <a:t> </a:t>
            </a:r>
            <a:endParaRPr lang="ru-RU"/>
          </a:p>
        </p:txBody>
      </p:sp>
      <p:pic>
        <p:nvPicPr>
          <p:cNvPr id="46085" name="Picture 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214313"/>
            <a:ext cx="2254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1214438"/>
            <a:ext cx="4460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1928813"/>
            <a:ext cx="46355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2714625"/>
            <a:ext cx="35718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9" name="Rectangle 14"/>
          <p:cNvSpPr>
            <a:spLocks noChangeArrowheads="1"/>
          </p:cNvSpPr>
          <p:nvPr/>
        </p:nvSpPr>
        <p:spPr bwMode="auto">
          <a:xfrm>
            <a:off x="0" y="428625"/>
            <a:ext cx="2198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/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1.  </a:t>
            </a:r>
            <a:r>
              <a:rPr lang="ru-RU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υ</a:t>
            </a:r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= </a:t>
            </a:r>
          </a:p>
        </p:txBody>
      </p:sp>
      <p:sp>
        <p:nvSpPr>
          <p:cNvPr id="46090" name="Rectangle 15"/>
          <p:cNvSpPr>
            <a:spLocks noChangeArrowheads="1"/>
          </p:cNvSpPr>
          <p:nvPr/>
        </p:nvSpPr>
        <p:spPr bwMode="auto">
          <a:xfrm>
            <a:off x="-285750" y="428625"/>
            <a:ext cx="914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>
              <a:tabLst>
                <a:tab pos="2609850" algn="l"/>
              </a:tabLst>
            </a:pP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    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        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      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6.  P=</a:t>
            </a:r>
            <a:r>
              <a:rPr lang="en-US" sz="3200" b="1" dirty="0" err="1">
                <a:latin typeface="Calibri" pitchFamily="34" charset="0"/>
                <a:cs typeface="Times New Roman" pitchFamily="18" charset="0"/>
              </a:rPr>
              <a:t>gm</a:t>
            </a:r>
            <a:endParaRPr lang="ru-RU" sz="3200" b="1" dirty="0">
              <a:latin typeface="Calibri" pitchFamily="34" charset="0"/>
            </a:endParaRPr>
          </a:p>
          <a:p>
            <a:pPr indent="450850" eaLnBrk="0" hangingPunct="0">
              <a:tabLst>
                <a:tab pos="2609850" algn="l"/>
              </a:tabLst>
            </a:pPr>
            <a:r>
              <a:rPr lang="ru-RU" sz="2400" dirty="0">
                <a:latin typeface="Cambria Math" pitchFamily="18" charset="0"/>
                <a:cs typeface="Times New Roman" pitchFamily="18" charset="0"/>
              </a:rPr>
              <a:t>                       </a:t>
            </a:r>
          </a:p>
          <a:p>
            <a:pPr indent="450850" eaLnBrk="0" hangingPunct="0">
              <a:tabLst>
                <a:tab pos="2609850" algn="l"/>
              </a:tabLst>
            </a:pP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2.  ρ=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46091" name="Rectangle 16"/>
          <p:cNvSpPr>
            <a:spLocks noChangeArrowheads="1"/>
          </p:cNvSpPr>
          <p:nvPr/>
        </p:nvSpPr>
        <p:spPr bwMode="auto">
          <a:xfrm>
            <a:off x="0" y="1214438"/>
            <a:ext cx="91440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>
              <a:tabLst>
                <a:tab pos="2609850" algn="l"/>
              </a:tabLst>
            </a:pP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7.  S=</a:t>
            </a:r>
            <a:r>
              <a:rPr lang="en-US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υ</a:t>
            </a:r>
            <a:r>
              <a:rPr lang="en-US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t</a:t>
            </a:r>
            <a:endParaRPr lang="ru-RU" sz="3200" b="1" dirty="0">
              <a:latin typeface="Calibri" pitchFamily="34" charset="0"/>
            </a:endParaRPr>
          </a:p>
          <a:p>
            <a:pPr indent="450850" eaLnBrk="0" hangingPunct="0">
              <a:tabLst>
                <a:tab pos="2609850" algn="l"/>
              </a:tabLst>
            </a:pPr>
            <a:endParaRPr lang="ru-RU" sz="2400" dirty="0">
              <a:latin typeface="Cambria Math" pitchFamily="18" charset="0"/>
              <a:cs typeface="Times New Roman" pitchFamily="18" charset="0"/>
            </a:endParaRPr>
          </a:p>
          <a:p>
            <a:pPr indent="450850" eaLnBrk="0" hangingPunct="0">
              <a:tabLst>
                <a:tab pos="2609850" algn="l"/>
              </a:tabLst>
            </a:pPr>
            <a:r>
              <a:rPr lang="ru-RU" sz="2400" dirty="0">
                <a:latin typeface="Cambria Math" pitchFamily="18" charset="0"/>
                <a:cs typeface="Times New Roman" pitchFamily="18" charset="0"/>
              </a:rPr>
              <a:t> 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3.  F=mg        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3200" b="1" dirty="0">
                <a:latin typeface="Calibri" pitchFamily="34" charset="0"/>
                <a:cs typeface="Calibri" pitchFamily="34" charset="0"/>
              </a:rPr>
              <a:t>8.  V=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46092" name="Rectangle 17"/>
          <p:cNvSpPr>
            <a:spLocks noChangeArrowheads="1"/>
          </p:cNvSpPr>
          <p:nvPr/>
        </p:nvSpPr>
        <p:spPr bwMode="auto">
          <a:xfrm>
            <a:off x="0" y="2857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>
              <a:tabLst>
                <a:tab pos="2609850" algn="l"/>
              </a:tabLst>
            </a:pPr>
            <a:r>
              <a:rPr lang="ru-RU" sz="2400">
                <a:latin typeface="Calibri" pitchFamily="34" charset="0"/>
                <a:cs typeface="Times New Roman" pitchFamily="18" charset="0"/>
              </a:rPr>
              <a:t>        </a:t>
            </a:r>
            <a:r>
              <a:rPr lang="en-US" sz="3200" b="1">
                <a:latin typeface="Calibri" pitchFamily="34" charset="0"/>
                <a:cs typeface="Times New Roman" pitchFamily="18" charset="0"/>
              </a:rPr>
              <a:t>4.  t=</a:t>
            </a:r>
            <a:endParaRPr lang="en-US" sz="3200" b="1"/>
          </a:p>
        </p:txBody>
      </p:sp>
      <p:sp>
        <p:nvSpPr>
          <p:cNvPr id="46093" name="Rectangle 18"/>
          <p:cNvSpPr>
            <a:spLocks noChangeArrowheads="1"/>
          </p:cNvSpPr>
          <p:nvPr/>
        </p:nvSpPr>
        <p:spPr bwMode="auto">
          <a:xfrm>
            <a:off x="0" y="2682548"/>
            <a:ext cx="582884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0850">
              <a:tabLst>
                <a:tab pos="2609850" algn="l"/>
              </a:tabLst>
            </a:pP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            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         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9.  F=-</a:t>
            </a:r>
            <a:r>
              <a:rPr lang="en-US" sz="3200" b="1" dirty="0" err="1">
                <a:latin typeface="Calibri" pitchFamily="34" charset="0"/>
                <a:cs typeface="Times New Roman" pitchFamily="18" charset="0"/>
              </a:rPr>
              <a:t>kx</a:t>
            </a:r>
            <a:endParaRPr lang="ru-RU" sz="3200" b="1" dirty="0">
              <a:latin typeface="Calibri" pitchFamily="34" charset="0"/>
            </a:endParaRPr>
          </a:p>
          <a:p>
            <a:pPr indent="450850" eaLnBrk="0" hangingPunct="0">
              <a:tabLst>
                <a:tab pos="2609850" algn="l"/>
              </a:tabLst>
            </a:pPr>
            <a:endParaRPr lang="ru-RU" sz="2400" dirty="0">
              <a:latin typeface="Calibri" pitchFamily="34" charset="0"/>
              <a:cs typeface="Times New Roman" pitchFamily="18" charset="0"/>
            </a:endParaRPr>
          </a:p>
          <a:p>
            <a:pPr indent="450850" eaLnBrk="0" hangingPunct="0">
              <a:tabLst>
                <a:tab pos="2609850" algn="l"/>
              </a:tabLst>
            </a:pPr>
            <a:r>
              <a:rPr lang="ru-RU" sz="3200" dirty="0">
                <a:latin typeface="Calibri" pitchFamily="34" charset="0"/>
                <a:cs typeface="Times New Roman" pitchFamily="18" charset="0"/>
              </a:rPr>
              <a:t> 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5.  m=</a:t>
            </a:r>
            <a:r>
              <a:rPr lang="en-US" sz="3200" b="1" dirty="0" err="1">
                <a:latin typeface="Calibri" pitchFamily="34" charset="0"/>
                <a:cs typeface="Times New Roman" pitchFamily="18" charset="0"/>
              </a:rPr>
              <a:t>Vρ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sz="3200" b="1" dirty="0">
                <a:latin typeface="Calibri" pitchFamily="34" charset="0"/>
                <a:cs typeface="Times New Roman" pitchFamily="18" charset="0"/>
              </a:rPr>
              <a:t>     </a:t>
            </a:r>
            <a:r>
              <a:rPr lang="en-US" sz="3200" b="1" dirty="0">
                <a:latin typeface="Calibri" pitchFamily="34" charset="0"/>
                <a:cs typeface="Times New Roman" pitchFamily="18" charset="0"/>
              </a:rPr>
              <a:t>10.  F= </a:t>
            </a:r>
            <a:r>
              <a:rPr lang="en-US" sz="3200" b="1" dirty="0" smtClean="0">
                <a:latin typeface="Calibri" pitchFamily="34" charset="0"/>
                <a:cs typeface="Times New Roman" pitchFamily="18" charset="0"/>
              </a:rPr>
              <a:t>F1+F2</a:t>
            </a:r>
          </a:p>
          <a:p>
            <a:pPr indent="450850" eaLnBrk="0" hangingPunct="0">
              <a:tabLst>
                <a:tab pos="2609850" algn="l"/>
              </a:tabLst>
            </a:pPr>
            <a:r>
              <a:rPr lang="en-US" sz="32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Calibri" pitchFamily="34" charset="0"/>
                <a:cs typeface="Times New Roman" pitchFamily="18" charset="0"/>
              </a:rPr>
              <a:t>     11. F=F1-F2</a:t>
            </a:r>
            <a:endParaRPr lang="en-US" sz="3200" b="1" dirty="0">
              <a:latin typeface="Calibri" pitchFamily="34" charset="0"/>
            </a:endParaRPr>
          </a:p>
        </p:txBody>
      </p:sp>
      <p:pic>
        <p:nvPicPr>
          <p:cNvPr id="46094" name="Picture 1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410537">
            <a:off x="6186487" y="2007394"/>
            <a:ext cx="1254125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5" name="Picture 2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2174571">
            <a:off x="5180806" y="4745612"/>
            <a:ext cx="10683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6" name="Picture 22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2318425">
            <a:off x="7456488" y="455613"/>
            <a:ext cx="153828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7" name="Picture 23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86688" y="4643438"/>
            <a:ext cx="8096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8" name="Picture 21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381777">
            <a:off x="1200944" y="4646395"/>
            <a:ext cx="1741488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803344"/>
            <a:ext cx="8686800" cy="1400164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anchor="ctr">
            <a:prstTxWarp prst="textDeflateBottom">
              <a:avLst>
                <a:gd name="adj" fmla="val 36471"/>
              </a:avLst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kern="1200" cap="all" dirty="0" smtClean="0">
                <a:ln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>
                  <a:reflection blurRad="12700" stA="48000" endA="300" endPos="55000" dir="5400000" sy="-90000" algn="bl" rotWithShape="0"/>
                </a:effectLst>
              </a:rPr>
              <a:t>Физкультминутка</a:t>
            </a:r>
            <a:endParaRPr lang="ru-RU" kern="1200" cap="all" dirty="0">
              <a:ln>
                <a:solidFill>
                  <a:sysClr val="windowText" lastClr="000000"/>
                </a:solidFill>
              </a:ln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1026" name="Picture 2" descr="http://lit.govuadocs.com.ua/tw_files2/urls_132/8/d-7850/7850_html_m4d34d77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76872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95187" y="314598"/>
            <a:ext cx="6097094" cy="1523727"/>
          </a:xfrm>
          <a:ln>
            <a:solidFill>
              <a:srgbClr val="AA72D4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anchor="ctr">
            <a:prstTxWarp prst="textDeflateBottom">
              <a:avLst>
                <a:gd name="adj" fmla="val 36471"/>
              </a:avLst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kern="1200" cap="all" dirty="0" smtClean="0">
                <a:ln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>
                  <a:reflection blurRad="12700" stA="48000" endA="300" endPos="55000" dir="5400000" sy="-90000" algn="bl" rotWithShape="0"/>
                </a:effectLst>
              </a:rPr>
              <a:t>Станция </a:t>
            </a:r>
            <a:endParaRPr lang="ru-RU" kern="1200" cap="all" dirty="0">
              <a:ln>
                <a:solidFill>
                  <a:sysClr val="windowText" lastClr="000000"/>
                </a:solidFill>
              </a:ln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1187624" y="1484784"/>
            <a:ext cx="6264696" cy="14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DeflateBottom">
              <a:avLst>
                <a:gd name="adj" fmla="val 36471"/>
              </a:avLst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kern="1200" cap="all" dirty="0" smtClean="0">
                <a:ln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>
                  <a:reflection blurRad="12700" stA="48000" endA="300" endPos="55000" dir="5400000" sy="-90000" algn="bl" rotWithShape="0"/>
                </a:effectLst>
              </a:rPr>
              <a:t>экспериментальная</a:t>
            </a:r>
            <a:endParaRPr lang="ru-RU" kern="1200" cap="all" dirty="0">
              <a:ln>
                <a:solidFill>
                  <a:sysClr val="windowText" lastClr="000000"/>
                </a:solidFill>
              </a:ln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026844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динамометра измерьте силу трения при движении 2 грузов при движении данных грузов по столу. Изобразите силы графически.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1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4604" y="260648"/>
            <a:ext cx="8686800" cy="201622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numCol="1" rtlCol="0" anchor="ctr">
            <a:prstTxWarp prst="textDeflateBottom">
              <a:avLst>
                <a:gd name="adj" fmla="val 36471"/>
              </a:avLst>
            </a:prstTxWarp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cap="all" dirty="0" smtClean="0">
                <a:ln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>
                  <a:reflection blurRad="12700" stA="48000" endA="300" endPos="55000" dir="5400000" sy="-90000" algn="bl" rotWithShape="0"/>
                </a:effectLst>
              </a:rPr>
              <a:t>Станция  «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cap="all" dirty="0" smtClean="0">
                <a:ln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>
                  <a:reflection blurRad="12700" stA="48000" endA="300" endPos="55000" dir="5400000" sy="-90000" algn="bl" rotWithShape="0"/>
                </a:effectLst>
              </a:rPr>
              <a:t>Сообразительная»</a:t>
            </a:r>
            <a:endParaRPr lang="ru-RU" cap="all" dirty="0">
              <a:ln>
                <a:solidFill>
                  <a:sysClr val="windowText" lastClr="000000"/>
                </a:solidFill>
              </a:ln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129841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Модель </a:t>
            </a:r>
            <a:r>
              <a:rPr lang="ru-RU" sz="3200" dirty="0" err="1" smtClean="0"/>
              <a:t>Фрейер</a:t>
            </a:r>
            <a:endParaRPr lang="ru-RU" sz="32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7992888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66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4604" y="260648"/>
            <a:ext cx="8686800" cy="136815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numCol="1" rtlCol="0" anchor="ctr">
            <a:prstTxWarp prst="textDeflateBottom">
              <a:avLst>
                <a:gd name="adj" fmla="val 36471"/>
              </a:avLst>
            </a:prstTxWarp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cap="all" dirty="0" smtClean="0">
                <a:ln>
                  <a:solidFill>
                    <a:sysClr val="windowText" lastClr="000000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>
                  <a:reflection blurRad="12700" stA="48000" endA="300" endPos="55000" dir="5400000" sy="-90000" algn="bl" rotWithShape="0"/>
                </a:effectLst>
              </a:rPr>
              <a:t>Станция  «Эрудит»</a:t>
            </a:r>
            <a:endParaRPr lang="ru-RU" cap="all" dirty="0">
              <a:ln>
                <a:solidFill>
                  <a:sysClr val="windowText" lastClr="000000"/>
                </a:solidFill>
              </a:ln>
              <a:gradFill flip="none" rotWithShape="1"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5468" y="1412776"/>
            <a:ext cx="78659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215" indent="-450215">
              <a:spcAft>
                <a:spcPts val="0"/>
              </a:spcAft>
            </a:pP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Релли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Робин </a:t>
            </a:r>
            <a:endParaRPr lang="ru-RU" sz="5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3212976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Задание: Поочередно проставить короткие ответы </a:t>
            </a:r>
            <a:r>
              <a:rPr lang="ru-RU" sz="3600" b="1" dirty="0" smtClean="0">
                <a:solidFill>
                  <a:srgbClr val="FF0000"/>
                </a:solidFill>
              </a:rPr>
              <a:t>«ДА» </a:t>
            </a:r>
            <a:r>
              <a:rPr lang="ru-RU" sz="3600" dirty="0" smtClean="0"/>
              <a:t>или </a:t>
            </a:r>
            <a:r>
              <a:rPr lang="ru-RU" sz="3600" b="1" dirty="0" smtClean="0">
                <a:solidFill>
                  <a:srgbClr val="FF0000"/>
                </a:solidFill>
              </a:rPr>
              <a:t>«НЕТ»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25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0"/>
            <a:ext cx="8964612" cy="1147763"/>
          </a:xfrm>
        </p:spPr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ru-RU" sz="40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КОНЕЧНАЯ  СТАНЦИЯ  «ЭРУДИТ»</a:t>
            </a:r>
          </a:p>
        </p:txBody>
      </p:sp>
      <p:sp>
        <p:nvSpPr>
          <p:cNvPr id="49154" name="Rectangle 1"/>
          <p:cNvSpPr>
            <a:spLocks noChangeArrowheads="1"/>
          </p:cNvSpPr>
          <p:nvPr/>
        </p:nvSpPr>
        <p:spPr bwMode="auto">
          <a:xfrm>
            <a:off x="179388" y="981075"/>
            <a:ext cx="8715375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 Сила является причиной изменения скорости тела.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(___)</a:t>
            </a:r>
            <a:endParaRPr lang="ru-RU" sz="240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AutoNum type="arabicPeriod" startAt="2"/>
            </a:pPr>
            <a:r>
              <a:rPr lang="en-US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Траектория </a:t>
            </a:r>
            <a:r>
              <a:rPr lang="ru-RU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расстояние, пройденное телом </a:t>
            </a:r>
          </a:p>
          <a:p>
            <a:pPr eaLnBrk="0" hangingPunct="0"/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за какое-то время.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3.    Тело, имеющее большую массу, менее инертно.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>
              <a:buFontTx/>
              <a:buAutoNum type="arabicPeriod" startAt="4"/>
            </a:pPr>
            <a:r>
              <a:rPr lang="en-US" sz="2400">
                <a:latin typeface="Times New Roman" pitchFamily="18" charset="0"/>
                <a:cs typeface="Calibri" pitchFamily="34" charset="0"/>
              </a:rPr>
              <a:t>   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Сила упругости возникает только в результате 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 деформации тела.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5.   Вес тела определяется с помощью весов.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>
              <a:buFontTx/>
              <a:buAutoNum type="arabicPeriod" startAt="6"/>
            </a:pPr>
            <a:r>
              <a:rPr lang="en-US" sz="2400">
                <a:latin typeface="Times New Roman" pitchFamily="18" charset="0"/>
                <a:cs typeface="Calibri" pitchFamily="34" charset="0"/>
              </a:rPr>
              <a:t>  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Плотность одного и того же вещества в твердом, 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 жидком и газообразном состояниях одинакова.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7.   Масса </a:t>
            </a:r>
            <a:r>
              <a:rPr lang="ru-RU" sz="2400">
                <a:latin typeface="Calibri" pitchFamily="34" charset="0"/>
                <a:cs typeface="Calibri" pitchFamily="34" charset="0"/>
              </a:rPr>
              <a:t>–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 мера инертности тела.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8.   Динамометр </a:t>
            </a:r>
            <a:r>
              <a:rPr lang="ru-RU" sz="2400">
                <a:latin typeface="Calibri" pitchFamily="34" charset="0"/>
                <a:cs typeface="Calibri" pitchFamily="34" charset="0"/>
              </a:rPr>
              <a:t>–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 это прибор для измерения любой силы.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>
              <a:buFontTx/>
              <a:buAutoNum type="arabicPeriod" startAt="9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Сила тяжести </a:t>
            </a:r>
            <a:r>
              <a:rPr lang="ru-RU" sz="2400">
                <a:latin typeface="Calibri" pitchFamily="34" charset="0"/>
                <a:cs typeface="Calibri" pitchFamily="34" charset="0"/>
              </a:rPr>
              <a:t>–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 это сила, с которой Земля притягивает 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 к себе тело.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10. Чем больше сила, прижимающая тело к поверхности,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тем меньше возникающая при этом сила трения.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(___)</a:t>
            </a:r>
            <a:endParaRPr lang="ru-RU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750" y="115888"/>
            <a:ext cx="8212138" cy="1147762"/>
          </a:xfrm>
        </p:spPr>
        <p:txBody>
          <a:bodyPr anchor="ctr">
            <a:noAutofit/>
          </a:bodyPr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КОНЕЧНАЯ     СТАНЦИЯ   «ЭРУДИТ»</a:t>
            </a:r>
          </a:p>
        </p:txBody>
      </p:sp>
      <p:sp>
        <p:nvSpPr>
          <p:cNvPr id="50178" name="Rectangle 1"/>
          <p:cNvSpPr>
            <a:spLocks noChangeArrowheads="1"/>
          </p:cNvSpPr>
          <p:nvPr/>
        </p:nvSpPr>
        <p:spPr bwMode="auto">
          <a:xfrm>
            <a:off x="214313" y="1225550"/>
            <a:ext cx="87153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 Сила является причиной изменения скорости тела.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(да)</a:t>
            </a:r>
            <a:endParaRPr lang="ru-RU" sz="240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AutoNum type="arabicPeriod" startAt="2"/>
            </a:pPr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Траектория </a:t>
            </a:r>
            <a:r>
              <a:rPr lang="ru-RU" sz="2400"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расстояние, пройденное телом </a:t>
            </a:r>
          </a:p>
          <a:p>
            <a:pPr eaLnBrk="0" hangingPunct="0"/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за какое-то время.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(нет)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3.    Тело, имеющее большую массу, менее инертно.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(нет)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>
              <a:buFontTx/>
              <a:buAutoNum type="arabicPeriod" startAt="4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Сила упругости возникает только в результате 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 деформации тела.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(да)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5.   Вес тела определяется с помощью весов.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(нет)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>
              <a:buFontTx/>
              <a:buAutoNum type="arabicPeriod" startAt="6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Плотность одного и того же вещества в твердом, 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 жидком и газообразном состояниях одинакова.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(нет)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7.   Масса </a:t>
            </a:r>
            <a:r>
              <a:rPr lang="ru-RU" sz="2400">
                <a:latin typeface="Calibri" pitchFamily="34" charset="0"/>
                <a:cs typeface="Calibri" pitchFamily="34" charset="0"/>
              </a:rPr>
              <a:t>–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 мера инертности тела.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(да)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8.   Динамометр </a:t>
            </a:r>
            <a:r>
              <a:rPr lang="ru-RU" sz="2400">
                <a:latin typeface="Calibri" pitchFamily="34" charset="0"/>
                <a:cs typeface="Calibri" pitchFamily="34" charset="0"/>
              </a:rPr>
              <a:t>–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 это прибор для измерения любой силы.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(да)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>
              <a:buFontTx/>
              <a:buAutoNum type="arabicPeriod" startAt="9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Сила тяжести </a:t>
            </a:r>
            <a:r>
              <a:rPr lang="ru-RU" sz="2400">
                <a:latin typeface="Calibri" pitchFamily="34" charset="0"/>
                <a:cs typeface="Calibri" pitchFamily="34" charset="0"/>
              </a:rPr>
              <a:t>–</a:t>
            </a:r>
            <a:r>
              <a:rPr lang="ru-RU" sz="2400">
                <a:latin typeface="Times New Roman" pitchFamily="18" charset="0"/>
                <a:cs typeface="Calibri" pitchFamily="34" charset="0"/>
              </a:rPr>
              <a:t> это сила, с которой Земля притягивает 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 к себе тело.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(да)</a:t>
            </a:r>
            <a:endParaRPr lang="ru-RU" sz="2400">
              <a:solidFill>
                <a:srgbClr val="FF0000"/>
              </a:solidFill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10. Чем больше сила, прижимающая тело к поверхности,</a:t>
            </a:r>
          </a:p>
          <a:p>
            <a:pPr eaLnBrk="0" hangingPunct="0"/>
            <a:r>
              <a:rPr lang="ru-RU" sz="2400">
                <a:latin typeface="Times New Roman" pitchFamily="18" charset="0"/>
                <a:cs typeface="Calibri" pitchFamily="34" charset="0"/>
              </a:rPr>
              <a:t>      тем меньше возникающая при этом сила трения.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(нет)</a:t>
            </a:r>
            <a:endParaRPr lang="ru-RU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9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 rot="1410537">
            <a:off x="5999163" y="34925"/>
            <a:ext cx="1246187" cy="1687513"/>
          </a:xfrm>
        </p:spPr>
      </p:pic>
      <p:pic>
        <p:nvPicPr>
          <p:cNvPr id="51202" name="Picture 2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1857375"/>
            <a:ext cx="10953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2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81777">
            <a:off x="144463" y="5073650"/>
            <a:ext cx="1843087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2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318425">
            <a:off x="5834063" y="4976813"/>
            <a:ext cx="19939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2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174571">
            <a:off x="3084513" y="4532313"/>
            <a:ext cx="11207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Прямоугольник 9"/>
          <p:cNvSpPr>
            <a:spLocks noChangeArrowheads="1"/>
          </p:cNvSpPr>
          <p:nvPr/>
        </p:nvSpPr>
        <p:spPr bwMode="auto">
          <a:xfrm>
            <a:off x="142875" y="642938"/>
            <a:ext cx="57864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00FF"/>
                </a:solidFill>
                <a:latin typeface="Comic Sans MS" pitchFamily="66" charset="0"/>
              </a:rPr>
              <a:t>Поставь себе:</a:t>
            </a:r>
            <a:endParaRPr lang="ru-RU" sz="480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51207" name="Rectangle 3"/>
          <p:cNvSpPr>
            <a:spLocks noChangeArrowheads="1"/>
          </p:cNvSpPr>
          <p:nvPr/>
        </p:nvSpPr>
        <p:spPr bwMode="auto">
          <a:xfrm>
            <a:off x="357188" y="1643063"/>
            <a:ext cx="65722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D3150C"/>
                </a:solidFill>
              </a:rPr>
              <a:t> 5</a:t>
            </a:r>
            <a:r>
              <a:rPr lang="ru-RU" sz="3600">
                <a:solidFill>
                  <a:srgbClr val="FF0000"/>
                </a:solidFill>
              </a:rPr>
              <a:t>,</a:t>
            </a:r>
            <a:r>
              <a:rPr lang="ru-RU" sz="3600"/>
              <a:t>  </a:t>
            </a:r>
            <a:r>
              <a:rPr lang="ru-RU" sz="3600" i="1">
                <a:solidFill>
                  <a:srgbClr val="7030A0"/>
                </a:solidFill>
              </a:rPr>
              <a:t>если у тебя 9-10</a:t>
            </a:r>
          </a:p>
          <a:p>
            <a:r>
              <a:rPr lang="ru-RU" sz="3600" i="1">
                <a:solidFill>
                  <a:srgbClr val="7030A0"/>
                </a:solidFill>
              </a:rPr>
              <a:t>                           совпадений;</a:t>
            </a:r>
            <a:r>
              <a:rPr lang="ru-RU" sz="360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3600" b="1">
                <a:solidFill>
                  <a:srgbClr val="FF0000"/>
                </a:solidFill>
              </a:rPr>
              <a:t> 4</a:t>
            </a:r>
            <a:r>
              <a:rPr lang="ru-RU" sz="3600">
                <a:solidFill>
                  <a:srgbClr val="7030A0"/>
                </a:solidFill>
              </a:rPr>
              <a:t> </a:t>
            </a:r>
            <a:r>
              <a:rPr lang="ru-RU" sz="3600" i="1">
                <a:solidFill>
                  <a:srgbClr val="7030A0"/>
                </a:solidFill>
              </a:rPr>
              <a:t>– 7 или 8 совпадений;</a:t>
            </a:r>
            <a:r>
              <a:rPr lang="ru-RU" sz="360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3600" b="1">
                <a:solidFill>
                  <a:srgbClr val="FF0000"/>
                </a:solidFill>
              </a:rPr>
              <a:t> 3</a:t>
            </a:r>
            <a:r>
              <a:rPr lang="ru-RU" sz="3600">
                <a:solidFill>
                  <a:srgbClr val="FF0000"/>
                </a:solidFill>
              </a:rPr>
              <a:t> </a:t>
            </a:r>
            <a:r>
              <a:rPr lang="ru-RU" sz="3600" i="1">
                <a:solidFill>
                  <a:srgbClr val="7030A0"/>
                </a:solidFill>
              </a:rPr>
              <a:t>– 5 или 6  совпадений;</a:t>
            </a:r>
            <a:r>
              <a:rPr lang="ru-RU" sz="360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3600" b="1">
                <a:solidFill>
                  <a:srgbClr val="FF0000"/>
                </a:solidFill>
              </a:rPr>
              <a:t> 2</a:t>
            </a:r>
            <a:r>
              <a:rPr lang="ru-RU" sz="3600">
                <a:solidFill>
                  <a:srgbClr val="7030A0"/>
                </a:solidFill>
              </a:rPr>
              <a:t> </a:t>
            </a:r>
            <a:r>
              <a:rPr lang="ru-RU" sz="3600" i="1">
                <a:solidFill>
                  <a:srgbClr val="7030A0"/>
                </a:solidFill>
              </a:rPr>
              <a:t>– меньше 5 совпадений.</a:t>
            </a:r>
            <a:endParaRPr lang="ru-RU" sz="360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04800" y="285728"/>
            <a:ext cx="8686800" cy="6357982"/>
          </a:xfrm>
        </p:spPr>
        <p:txBody>
          <a:bodyPr>
            <a:normAutofit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3200" b="1" kern="1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ЕБЯТА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МЕЮТ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УМАТЬ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ОЛКЛВАТЬ</a:t>
            </a: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endParaRPr lang="ru-RU" sz="4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/>
              </a:buClr>
              <a:buFont typeface="Wingdings 2"/>
              <a:buNone/>
              <a:defRPr/>
            </a:pPr>
            <a:r>
              <a:rPr lang="ru-RU" sz="66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 МОЛОДЦЫ!</a:t>
            </a:r>
          </a:p>
        </p:txBody>
      </p:sp>
      <p:pic>
        <p:nvPicPr>
          <p:cNvPr id="2050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2643188"/>
            <a:ext cx="9588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051" name="Picture 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3000375"/>
            <a:ext cx="139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052" name="Picture 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3571875"/>
            <a:ext cx="17462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457200"/>
            <a:ext cx="8686800" cy="838200"/>
          </a:xfrm>
          <a:solidFill>
            <a:schemeClr val="bg1"/>
          </a:solidFill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kern="1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kern="1200" cap="all" dirty="0"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ДЕВИЗ   УРОКА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9719" y="866635"/>
            <a:ext cx="8715435" cy="482295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0070C0"/>
                </a:solidFill>
                <a:effectLst>
                  <a:glow rad="101600">
                    <a:srgbClr val="66CCFF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Мы,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</a:t>
            </a:r>
            <a:r>
              <a:rPr lang="ru-RU" sz="5400" b="1" dirty="0">
                <a:ln w="11430"/>
                <a:solidFill>
                  <a:srgbClr val="0070C0"/>
                </a:solidFill>
                <a:effectLst>
                  <a:glow rad="101600">
                    <a:srgbClr val="66CCFF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играя,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</a:t>
            </a:r>
            <a:r>
              <a:rPr lang="ru-RU" sz="5400" b="1" dirty="0">
                <a:ln w="11430"/>
                <a:solidFill>
                  <a:srgbClr val="0070C0"/>
                </a:solidFill>
                <a:effectLst>
                  <a:glow rad="101600">
                    <a:srgbClr val="66CCFF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проверяем,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0070C0"/>
                </a:solidFill>
                <a:effectLst>
                  <a:glow rad="101600">
                    <a:srgbClr val="66CCFF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что умеем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0070C0"/>
                </a:solidFill>
                <a:effectLst>
                  <a:glow rad="101600">
                    <a:srgbClr val="66CCFF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и что знаем</a:t>
            </a:r>
          </a:p>
        </p:txBody>
      </p:sp>
      <p:pic>
        <p:nvPicPr>
          <p:cNvPr id="18433" name="Picture 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643050"/>
            <a:ext cx="2000264" cy="230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04813"/>
            <a:ext cx="8686800" cy="4730750"/>
          </a:xfrm>
        </p:spPr>
        <p:txBody>
          <a:bodyPr anchor="ctr">
            <a:normAutofit/>
          </a:bodyPr>
          <a:lstStyle/>
          <a:p>
            <a:pPr algn="ctr" eaLnBrk="1" hangingPunct="1"/>
            <a:r>
              <a:rPr lang="ru-RU" sz="5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 ВСЕМ  НАМ </a:t>
            </a:r>
            <a:br>
              <a:rPr lang="ru-RU" sz="5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  УРОК</a:t>
            </a:r>
            <a:r>
              <a:rPr lang="en-US" sz="5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en-US" sz="5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54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ГЛАВНОЕ, ЧТОБ  БЫЛ ОН  ВПРОК!</a:t>
            </a:r>
          </a:p>
        </p:txBody>
      </p:sp>
      <p:pic>
        <p:nvPicPr>
          <p:cNvPr id="20482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429132"/>
            <a:ext cx="3347380" cy="1952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1605"/>
            <a:ext cx="9001125" cy="6215063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320675"/>
            <a:ext cx="8001000" cy="893763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ru-RU" sz="480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КАРТА  ПУТЕШЕСТВИЯ</a:t>
            </a:r>
          </a:p>
        </p:txBody>
      </p:sp>
      <p:sp>
        <p:nvSpPr>
          <p:cNvPr id="5" name="Овал 4"/>
          <p:cNvSpPr/>
          <p:nvPr/>
        </p:nvSpPr>
        <p:spPr>
          <a:xfrm>
            <a:off x="785813" y="3214688"/>
            <a:ext cx="285750" cy="2857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28688" y="5072063"/>
            <a:ext cx="285750" cy="2857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357438" y="3929063"/>
            <a:ext cx="285750" cy="2857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57688" y="3286125"/>
            <a:ext cx="285750" cy="2857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286375" y="5000625"/>
            <a:ext cx="285750" cy="2857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stCxn id="5" idx="4"/>
            <a:endCxn id="6" idx="0"/>
          </p:cNvCxnSpPr>
          <p:nvPr/>
        </p:nvCxnSpPr>
        <p:spPr>
          <a:xfrm rot="16200000" flipH="1">
            <a:off x="214313" y="4214813"/>
            <a:ext cx="1571625" cy="142875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6" idx="6"/>
            <a:endCxn id="7" idx="2"/>
          </p:cNvCxnSpPr>
          <p:nvPr/>
        </p:nvCxnSpPr>
        <p:spPr>
          <a:xfrm flipV="1">
            <a:off x="1214438" y="4071938"/>
            <a:ext cx="1143000" cy="114300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8" idx="3"/>
            <a:endCxn id="7" idx="7"/>
          </p:cNvCxnSpPr>
          <p:nvPr/>
        </p:nvCxnSpPr>
        <p:spPr>
          <a:xfrm rot="5400000">
            <a:off x="3280569" y="2851944"/>
            <a:ext cx="439738" cy="179705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8" idx="5"/>
            <a:endCxn id="9" idx="2"/>
          </p:cNvCxnSpPr>
          <p:nvPr/>
        </p:nvCxnSpPr>
        <p:spPr>
          <a:xfrm rot="16200000" flipH="1">
            <a:off x="4137819" y="3994944"/>
            <a:ext cx="1612900" cy="684212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57188" y="2786063"/>
            <a:ext cx="1285875" cy="357187"/>
          </a:xfrm>
          <a:prstGeom prst="rect">
            <a:avLst/>
          </a:prstGeom>
          <a:solidFill>
            <a:srgbClr val="AA7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4313" y="5429250"/>
            <a:ext cx="2341562" cy="357188"/>
          </a:xfrm>
          <a:prstGeom prst="rect">
            <a:avLst/>
          </a:prstGeom>
          <a:solidFill>
            <a:srgbClr val="AA7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Сортировочная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069738" y="4286250"/>
            <a:ext cx="2941638" cy="357187"/>
          </a:xfrm>
          <a:prstGeom prst="rect">
            <a:avLst/>
          </a:prstGeom>
          <a:solidFill>
            <a:srgbClr val="AA7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Экспериментальная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397972" y="3000375"/>
            <a:ext cx="2811463" cy="285750"/>
          </a:xfrm>
          <a:prstGeom prst="rect">
            <a:avLst/>
          </a:prstGeom>
          <a:solidFill>
            <a:srgbClr val="AA7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Сообразительная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796136" y="4964906"/>
            <a:ext cx="1643062" cy="357187"/>
          </a:xfrm>
          <a:prstGeom prst="rect">
            <a:avLst/>
          </a:prstGeom>
          <a:solidFill>
            <a:srgbClr val="AA7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ЭРУДИТ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ru-RU" sz="48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ВОПРОСЫ  КРОССВОРДА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4294967295"/>
          </p:nvPr>
        </p:nvSpPr>
        <p:spPr>
          <a:xfrm>
            <a:off x="142875" y="1554163"/>
            <a:ext cx="8848725" cy="5089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>
                <a:solidFill>
                  <a:srgbClr val="FF0000"/>
                </a:solidFill>
              </a:rPr>
              <a:t>1.</a:t>
            </a:r>
            <a:r>
              <a:rPr lang="ru-RU" sz="2300" smtClean="0"/>
              <a:t>  Отношение пути к скорости движения.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>
                <a:solidFill>
                  <a:srgbClr val="FF0000"/>
                </a:solidFill>
              </a:rPr>
              <a:t>2.</a:t>
            </a:r>
            <a:r>
              <a:rPr lang="ru-RU" sz="2300" smtClean="0"/>
              <a:t>  Длина траектории, по которой движется тело в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/>
              <a:t>     течение некоторого промежутка времени.</a:t>
            </a:r>
            <a:endParaRPr lang="en-US" sz="23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3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>
                <a:solidFill>
                  <a:srgbClr val="FF0000"/>
                </a:solidFill>
              </a:rPr>
              <a:t>3.</a:t>
            </a:r>
            <a:r>
              <a:rPr lang="ru-RU" sz="2300" smtClean="0"/>
              <a:t>  Линия движения тела при перемещении из одной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/>
              <a:t>     точки в другую.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>
                <a:solidFill>
                  <a:srgbClr val="FF0000"/>
                </a:solidFill>
              </a:rPr>
              <a:t>4.</a:t>
            </a:r>
            <a:r>
              <a:rPr lang="ru-RU" sz="2300" smtClean="0"/>
              <a:t>  Явление сохранения скорости телом при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/>
              <a:t>     отсутствии действия на него других тел.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>
                <a:solidFill>
                  <a:srgbClr val="FF0000"/>
                </a:solidFill>
              </a:rPr>
              <a:t>5.</a:t>
            </a:r>
            <a:r>
              <a:rPr lang="ru-RU" sz="2300" smtClean="0"/>
              <a:t>  Отношение массы тела к его плотности. </a:t>
            </a:r>
            <a:endParaRPr lang="en-US" sz="23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3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>
                <a:solidFill>
                  <a:srgbClr val="FF0000"/>
                </a:solidFill>
              </a:rPr>
              <a:t>6.</a:t>
            </a:r>
            <a:r>
              <a:rPr lang="ru-RU" sz="2300" smtClean="0"/>
              <a:t>  Изменение с течением времени положения тела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/>
              <a:t>     относительно других тел.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3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320040"/>
            <a:ext cx="8429684" cy="751506"/>
          </a:xfr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kern="1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БИЛЕТ - КРОССВОРД</a:t>
            </a:r>
          </a:p>
        </p:txBody>
      </p:sp>
      <p:graphicFrame>
        <p:nvGraphicFramePr>
          <p:cNvPr id="83971" name="Group 3"/>
          <p:cNvGraphicFramePr>
            <a:graphicFrameLocks noGrp="1"/>
          </p:cNvGraphicFramePr>
          <p:nvPr>
            <p:ph idx="4294967295"/>
          </p:nvPr>
        </p:nvGraphicFramePr>
        <p:xfrm>
          <a:off x="304800" y="1554163"/>
          <a:ext cx="8686800" cy="4610100"/>
        </p:xfrm>
        <a:graphic>
          <a:graphicData uri="http://schemas.openxmlformats.org/drawingml/2006/table">
            <a:tbl>
              <a:tblPr/>
              <a:tblGrid>
                <a:gridCol w="723900"/>
                <a:gridCol w="723900"/>
                <a:gridCol w="723900"/>
                <a:gridCol w="723900"/>
                <a:gridCol w="723900"/>
                <a:gridCol w="723900"/>
                <a:gridCol w="723900"/>
                <a:gridCol w="723900"/>
                <a:gridCol w="723900"/>
                <a:gridCol w="723900"/>
                <a:gridCol w="723900"/>
                <a:gridCol w="723900"/>
              </a:tblGrid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1</a:t>
                      </a:r>
                    </a:p>
                  </a:txBody>
                  <a:tcPr marL="109728" marR="10972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В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Р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Е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М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Я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2</a:t>
                      </a:r>
                    </a:p>
                  </a:txBody>
                  <a:tcPr marL="109728" marR="10972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У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Т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Ь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3</a:t>
                      </a:r>
                    </a:p>
                  </a:txBody>
                  <a:tcPr marL="109728" marR="10972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Т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Р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А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Е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К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Т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О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Р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Я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4</a:t>
                      </a:r>
                    </a:p>
                  </a:txBody>
                  <a:tcPr marL="109728" marR="10972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Н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Е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Р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Ц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Я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5</a:t>
                      </a:r>
                    </a:p>
                  </a:txBody>
                  <a:tcPr marL="109728" marR="10972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О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Б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Ъ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Е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М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marL="109728" marR="109728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6</a:t>
                      </a:r>
                    </a:p>
                  </a:txBody>
                  <a:tcPr marL="109728" marR="109728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Д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В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Ж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Е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Н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И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</a:rPr>
                        <a:t>Е</a:t>
                      </a:r>
                    </a:p>
                  </a:txBody>
                  <a:tcPr marL="109728" marR="10972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2084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428625"/>
            <a:ext cx="13811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8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714500"/>
            <a:ext cx="1836737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1625" y="457200"/>
            <a:ext cx="8686800" cy="6115050"/>
          </a:xfrm>
          <a:solidFill>
            <a:srgbClr val="C0C0C0"/>
          </a:solidFill>
          <a:ln cap="flat" algn="ctr">
            <a:solidFill>
              <a:srgbClr val="C0C0C0"/>
            </a:solidFill>
          </a:ln>
          <a:effectLst>
            <a:outerShdw dist="228601" dir="2700000" sy="89999" rotWithShape="0">
              <a:srgbClr val="000000">
                <a:alpha val="254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kern="1200" cap="all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Ученикам,</a:t>
            </a:r>
            <a:b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      чтобы преуспеть, </a:t>
            </a:r>
            <a:b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                надо догонять тех, </a:t>
            </a:r>
            <a:b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                        кто впереди,</a:t>
            </a:r>
            <a:b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и не ждать тех, </a:t>
            </a:r>
            <a:b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кто позади.</a:t>
            </a:r>
            <a:br>
              <a:rPr lang="ru-RU" b="1" kern="1200" cap="all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kern="1200" cap="all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kern="1200" cap="all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kern="1200" cap="all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kern="1200" cap="all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kern="1200" cap="all" dirty="0">
                <a:solidFill>
                  <a:schemeClr val="lt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					     </a:t>
            </a:r>
            <a:r>
              <a:rPr lang="ru-RU" b="1" i="1" kern="1200" cap="all" dirty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Аристотель</a:t>
            </a:r>
          </a:p>
        </p:txBody>
      </p:sp>
      <p:pic>
        <p:nvPicPr>
          <p:cNvPr id="44034" name="Picture 5"/>
          <p:cNvPicPr>
            <a:picLocks noChangeAspect="1" noChangeArrowheads="1" noCrop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1335088" y="3590925"/>
            <a:ext cx="257810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9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 rot="1410537">
            <a:off x="5999163" y="34925"/>
            <a:ext cx="1246187" cy="1687513"/>
          </a:xfrm>
        </p:spPr>
      </p:pic>
      <p:pic>
        <p:nvPicPr>
          <p:cNvPr id="43010" name="Picture 2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1857375"/>
            <a:ext cx="10953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2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81777">
            <a:off x="144463" y="5073650"/>
            <a:ext cx="1843087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2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318425">
            <a:off x="5834063" y="4976813"/>
            <a:ext cx="19939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2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174571">
            <a:off x="3084513" y="4532313"/>
            <a:ext cx="11207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Прямоугольник 9"/>
          <p:cNvSpPr>
            <a:spLocks noChangeArrowheads="1"/>
          </p:cNvSpPr>
          <p:nvPr/>
        </p:nvSpPr>
        <p:spPr bwMode="auto">
          <a:xfrm>
            <a:off x="142875" y="642938"/>
            <a:ext cx="57864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 dirty="0">
                <a:solidFill>
                  <a:srgbClr val="0000FF"/>
                </a:solidFill>
                <a:latin typeface="Comic Sans MS" pitchFamily="66" charset="0"/>
              </a:rPr>
              <a:t>Поставь себе:</a:t>
            </a:r>
            <a:endParaRPr lang="ru-RU" sz="48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43015" name="Rectangle 3"/>
          <p:cNvSpPr>
            <a:spLocks noChangeArrowheads="1"/>
          </p:cNvSpPr>
          <p:nvPr/>
        </p:nvSpPr>
        <p:spPr bwMode="auto">
          <a:xfrm>
            <a:off x="357188" y="1643063"/>
            <a:ext cx="65722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D3150C"/>
                </a:solidFill>
              </a:rPr>
              <a:t> 5</a:t>
            </a:r>
            <a:r>
              <a:rPr lang="ru-RU" sz="3600">
                <a:solidFill>
                  <a:srgbClr val="FF0000"/>
                </a:solidFill>
              </a:rPr>
              <a:t>,</a:t>
            </a:r>
            <a:r>
              <a:rPr lang="ru-RU" sz="3600"/>
              <a:t>  </a:t>
            </a:r>
            <a:r>
              <a:rPr lang="ru-RU" sz="3600" i="1">
                <a:solidFill>
                  <a:srgbClr val="7030A0"/>
                </a:solidFill>
              </a:rPr>
              <a:t>если тебе удалось </a:t>
            </a:r>
          </a:p>
          <a:p>
            <a:r>
              <a:rPr lang="ru-RU" sz="3600" i="1">
                <a:solidFill>
                  <a:srgbClr val="7030A0"/>
                </a:solidFill>
              </a:rPr>
              <a:t>      ответить на 6 вопросов;</a:t>
            </a:r>
            <a:r>
              <a:rPr lang="ru-RU" sz="360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3600" b="1">
                <a:solidFill>
                  <a:srgbClr val="FF0000"/>
                </a:solidFill>
              </a:rPr>
              <a:t> 4</a:t>
            </a:r>
            <a:r>
              <a:rPr lang="ru-RU" sz="3600">
                <a:solidFill>
                  <a:srgbClr val="7030A0"/>
                </a:solidFill>
              </a:rPr>
              <a:t> </a:t>
            </a:r>
            <a:r>
              <a:rPr lang="ru-RU" sz="3600" i="1">
                <a:solidFill>
                  <a:srgbClr val="7030A0"/>
                </a:solidFill>
              </a:rPr>
              <a:t>– 4 или 5 вопросов;</a:t>
            </a:r>
            <a:r>
              <a:rPr lang="ru-RU" sz="360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3600" b="1">
                <a:solidFill>
                  <a:srgbClr val="FF0000"/>
                </a:solidFill>
              </a:rPr>
              <a:t> 3</a:t>
            </a:r>
            <a:r>
              <a:rPr lang="ru-RU" sz="3600">
                <a:solidFill>
                  <a:srgbClr val="FF0000"/>
                </a:solidFill>
              </a:rPr>
              <a:t> </a:t>
            </a:r>
            <a:r>
              <a:rPr lang="ru-RU" sz="3600" i="1">
                <a:solidFill>
                  <a:srgbClr val="7030A0"/>
                </a:solidFill>
              </a:rPr>
              <a:t>– 3 вопроса;</a:t>
            </a:r>
            <a:r>
              <a:rPr lang="ru-RU" sz="360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3600" b="1">
                <a:solidFill>
                  <a:srgbClr val="FF0000"/>
                </a:solidFill>
              </a:rPr>
              <a:t> 2</a:t>
            </a:r>
            <a:r>
              <a:rPr lang="ru-RU" sz="3600">
                <a:solidFill>
                  <a:srgbClr val="7030A0"/>
                </a:solidFill>
              </a:rPr>
              <a:t> </a:t>
            </a:r>
            <a:r>
              <a:rPr lang="ru-RU" sz="3600" i="1">
                <a:solidFill>
                  <a:srgbClr val="7030A0"/>
                </a:solidFill>
              </a:rPr>
              <a:t>– 1 или 2 вопроса.</a:t>
            </a:r>
            <a:endParaRPr lang="ru-RU" sz="360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66838" y="301625"/>
            <a:ext cx="7313612" cy="1147763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СТАНЦИЯ   «СОРТИРОВОЧНАЯ»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2214563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>
              <a:defRPr/>
            </a:pPr>
            <a:r>
              <a:rPr lang="el-GR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 Math" pitchFamily="18" charset="0"/>
                <a:ea typeface="Calibri" pitchFamily="34" charset="0"/>
                <a:cs typeface="Times New Roman" pitchFamily="18" charset="0"/>
              </a:rPr>
              <a:t>υ</a:t>
            </a:r>
            <a:r>
              <a:rPr lang="en-US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 Math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ρ       F       t      m</a:t>
            </a:r>
          </a:p>
          <a:p>
            <a:pPr indent="450850">
              <a:defRPr/>
            </a:pPr>
            <a:r>
              <a:rPr lang="en-US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P       S       V      g       </a:t>
            </a:r>
            <a:r>
              <a:rPr lang="ru-RU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х</a:t>
            </a:r>
            <a:endParaRPr lang="en-US" sz="72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450850">
              <a:defRPr/>
            </a:pPr>
            <a:r>
              <a:rPr lang="en-US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7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F1     </a:t>
            </a:r>
            <a:r>
              <a:rPr lang="ru-RU" sz="7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7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k       </a:t>
            </a:r>
            <a:r>
              <a:rPr lang="en-US" sz="7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F2</a:t>
            </a:r>
            <a:r>
              <a:rPr lang="ru-RU" sz="7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-</a:t>
            </a:r>
            <a:r>
              <a:rPr lang="en-US" sz="7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+</a:t>
            </a:r>
            <a:endParaRPr lang="en-US" sz="7200" b="1" dirty="0">
              <a:effectLst>
                <a:outerShdw blurRad="38100" dist="38100" dir="2700000" algn="tl">
                  <a:srgbClr val="C0C0C0"/>
                </a:outerShdw>
              </a:effectLst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44824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D3150C"/>
                </a:solidFill>
              </a:rPr>
              <a:t> </a:t>
            </a:r>
            <a:r>
              <a:rPr lang="ru-RU" sz="4800" b="1" dirty="0">
                <a:solidFill>
                  <a:srgbClr val="D3150C"/>
                </a:solidFill>
              </a:rPr>
              <a:t>5</a:t>
            </a:r>
            <a:r>
              <a:rPr lang="ru-RU" sz="4800" dirty="0">
                <a:solidFill>
                  <a:srgbClr val="FF0000"/>
                </a:solidFill>
              </a:rPr>
              <a:t>,</a:t>
            </a:r>
            <a:r>
              <a:rPr lang="ru-RU" sz="4800" dirty="0"/>
              <a:t> </a:t>
            </a:r>
            <a:r>
              <a:rPr lang="ru-RU" sz="4800" i="1" dirty="0">
                <a:solidFill>
                  <a:srgbClr val="7030A0"/>
                </a:solidFill>
              </a:rPr>
              <a:t>если тебе удалось составить  </a:t>
            </a:r>
            <a:r>
              <a:rPr lang="ru-RU" sz="4800" i="1" dirty="0" smtClean="0">
                <a:solidFill>
                  <a:srgbClr val="7030A0"/>
                </a:solidFill>
              </a:rPr>
              <a:t>11-9 </a:t>
            </a:r>
            <a:r>
              <a:rPr lang="ru-RU" sz="4800" i="1" dirty="0">
                <a:solidFill>
                  <a:srgbClr val="7030A0"/>
                </a:solidFill>
              </a:rPr>
              <a:t>формул;</a:t>
            </a:r>
            <a:r>
              <a:rPr lang="ru-RU" sz="4800" dirty="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4800" b="1" dirty="0">
                <a:solidFill>
                  <a:srgbClr val="FF0000"/>
                </a:solidFill>
              </a:rPr>
              <a:t> 4</a:t>
            </a:r>
            <a:r>
              <a:rPr lang="ru-RU" sz="4800" dirty="0">
                <a:solidFill>
                  <a:srgbClr val="7030A0"/>
                </a:solidFill>
              </a:rPr>
              <a:t> </a:t>
            </a:r>
            <a:r>
              <a:rPr lang="ru-RU" sz="4800" i="1" dirty="0">
                <a:solidFill>
                  <a:srgbClr val="7030A0"/>
                </a:solidFill>
              </a:rPr>
              <a:t>- </a:t>
            </a:r>
            <a:r>
              <a:rPr lang="ru-RU" sz="4800" i="1" dirty="0" smtClean="0">
                <a:solidFill>
                  <a:srgbClr val="7030A0"/>
                </a:solidFill>
              </a:rPr>
              <a:t>8 </a:t>
            </a:r>
            <a:r>
              <a:rPr lang="ru-RU" sz="4800" i="1" dirty="0">
                <a:solidFill>
                  <a:srgbClr val="7030A0"/>
                </a:solidFill>
              </a:rPr>
              <a:t>или </a:t>
            </a:r>
            <a:r>
              <a:rPr lang="ru-RU" sz="4800" i="1" dirty="0" smtClean="0">
                <a:solidFill>
                  <a:srgbClr val="7030A0"/>
                </a:solidFill>
              </a:rPr>
              <a:t>7 </a:t>
            </a:r>
            <a:r>
              <a:rPr lang="ru-RU" sz="4800" i="1" dirty="0">
                <a:solidFill>
                  <a:srgbClr val="7030A0"/>
                </a:solidFill>
              </a:rPr>
              <a:t>формул;</a:t>
            </a:r>
            <a:r>
              <a:rPr lang="ru-RU" sz="4800" dirty="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4800" b="1" dirty="0">
                <a:solidFill>
                  <a:srgbClr val="FF0000"/>
                </a:solidFill>
              </a:rPr>
              <a:t> 3</a:t>
            </a:r>
            <a:r>
              <a:rPr lang="ru-RU" sz="4800" dirty="0">
                <a:solidFill>
                  <a:srgbClr val="FF0000"/>
                </a:solidFill>
              </a:rPr>
              <a:t> </a:t>
            </a:r>
            <a:r>
              <a:rPr lang="ru-RU" sz="4800" i="1" dirty="0">
                <a:solidFill>
                  <a:srgbClr val="7030A0"/>
                </a:solidFill>
              </a:rPr>
              <a:t>– 5-6 формул;</a:t>
            </a:r>
            <a:r>
              <a:rPr lang="ru-RU" sz="4800" dirty="0">
                <a:solidFill>
                  <a:srgbClr val="7030A0"/>
                </a:solidFill>
              </a:rPr>
              <a:t> </a:t>
            </a:r>
          </a:p>
          <a:p>
            <a:pPr eaLnBrk="0" hangingPunct="0"/>
            <a:r>
              <a:rPr lang="ru-RU" sz="4800" b="1" dirty="0">
                <a:solidFill>
                  <a:srgbClr val="FF0000"/>
                </a:solidFill>
              </a:rPr>
              <a:t> 2</a:t>
            </a:r>
            <a:r>
              <a:rPr lang="ru-RU" sz="4800" dirty="0">
                <a:solidFill>
                  <a:srgbClr val="7030A0"/>
                </a:solidFill>
              </a:rPr>
              <a:t> </a:t>
            </a:r>
            <a:r>
              <a:rPr lang="ru-RU" sz="4800" i="1" dirty="0">
                <a:solidFill>
                  <a:srgbClr val="7030A0"/>
                </a:solidFill>
              </a:rPr>
              <a:t>– меньше  5 формул</a:t>
            </a:r>
            <a:r>
              <a:rPr lang="ru-RU" sz="4000" i="1" dirty="0">
                <a:solidFill>
                  <a:srgbClr val="7030A0"/>
                </a:solidFill>
              </a:rPr>
              <a:t>.</a:t>
            </a:r>
            <a:r>
              <a:rPr lang="ru-RU" sz="4000" dirty="0">
                <a:solidFill>
                  <a:srgbClr val="7030A0"/>
                </a:solidFill>
              </a:rPr>
              <a:t> 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14"/>
          <p:cNvSpPr>
            <a:spLocks noChangeArrowheads="1"/>
          </p:cNvSpPr>
          <p:nvPr/>
        </p:nvSpPr>
        <p:spPr bwMode="auto">
          <a:xfrm>
            <a:off x="1331640" y="476672"/>
            <a:ext cx="616066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solidFill>
                  <a:srgbClr val="0000FF"/>
                </a:solidFill>
                <a:latin typeface="Comic Sans MS" pitchFamily="66" charset="0"/>
              </a:rPr>
              <a:t>Поставь себе:</a:t>
            </a:r>
            <a:endParaRPr lang="ru-RU" sz="6600" dirty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193034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4_aksesuary">
  <a:themeElements>
    <a:clrScheme name="4_aksesuary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aksesuary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aksesuary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aksesuary">
  <a:themeElements>
    <a:clrScheme name="5_aksesuary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aksesuary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aksesuary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Затмение">
  <a:themeElements>
    <a:clrScheme name="Затмение 2">
      <a:dk1>
        <a:srgbClr val="000000"/>
      </a:dk1>
      <a:lt1>
        <a:srgbClr val="FFFFFF"/>
      </a:lt1>
      <a:dk2>
        <a:srgbClr val="333366"/>
      </a:dk2>
      <a:lt2>
        <a:srgbClr val="5F5F5F"/>
      </a:lt2>
      <a:accent1>
        <a:srgbClr val="CC99FF"/>
      </a:accent1>
      <a:accent2>
        <a:srgbClr val="99CCCC"/>
      </a:accent2>
      <a:accent3>
        <a:srgbClr val="FFFFFF"/>
      </a:accent3>
      <a:accent4>
        <a:srgbClr val="000000"/>
      </a:accent4>
      <a:accent5>
        <a:srgbClr val="E2CAFF"/>
      </a:accent5>
      <a:accent6>
        <a:srgbClr val="8AB9B9"/>
      </a:accent6>
      <a:hlink>
        <a:srgbClr val="666699"/>
      </a:hlink>
      <a:folHlink>
        <a:srgbClr val="660066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552</TotalTime>
  <Words>712</Words>
  <Application>Microsoft Office PowerPoint</Application>
  <PresentationFormat>Экран (4:3)</PresentationFormat>
  <Paragraphs>164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Arial</vt:lpstr>
      <vt:lpstr>Calibri</vt:lpstr>
      <vt:lpstr>Calisto MT</vt:lpstr>
      <vt:lpstr>Cambria Math</vt:lpstr>
      <vt:lpstr>Comic Sans MS</vt:lpstr>
      <vt:lpstr>Monotype Corsiva</vt:lpstr>
      <vt:lpstr>Times New Roman</vt:lpstr>
      <vt:lpstr>Trebuchet MS</vt:lpstr>
      <vt:lpstr>Verdana</vt:lpstr>
      <vt:lpstr>Wingdings</vt:lpstr>
      <vt:lpstr>Wingdings 2</vt:lpstr>
      <vt:lpstr>4_aksesuary</vt:lpstr>
      <vt:lpstr>5_aksesuary</vt:lpstr>
      <vt:lpstr>Затмение</vt:lpstr>
      <vt:lpstr>Грифель</vt:lpstr>
      <vt:lpstr>Повторительно-       обобщающий урок                           по теме    «Движение   и           взаимодействие                                      тел»</vt:lpstr>
      <vt:lpstr> ДЕВИЗ   УРОКА</vt:lpstr>
      <vt:lpstr>КАРТА  ПУТЕШЕСТВИЯ</vt:lpstr>
      <vt:lpstr>ВОПРОСЫ  КРОССВОРДА</vt:lpstr>
      <vt:lpstr>БИЛЕТ - КРОССВОРД</vt:lpstr>
      <vt:lpstr> Ученикам,         чтобы преуспеть,                    надо догонять тех,                            кто впереди,                                      и не ждать тех,                                                кто позади.             Аристотель</vt:lpstr>
      <vt:lpstr>Презентация PowerPoint</vt:lpstr>
      <vt:lpstr>СТАНЦИЯ   «СОРТИРОВОЧНАЯ»</vt:lpstr>
      <vt:lpstr>Презентация PowerPoint</vt:lpstr>
      <vt:lpstr>Презентация PowerPoint</vt:lpstr>
      <vt:lpstr>Презентация PowerPoint</vt:lpstr>
      <vt:lpstr>Физкультминутка</vt:lpstr>
      <vt:lpstr>Станция </vt:lpstr>
      <vt:lpstr>Презентация PowerPoint</vt:lpstr>
      <vt:lpstr>Презентация PowerPoint</vt:lpstr>
      <vt:lpstr>КОНЕЧНАЯ  СТАНЦИЯ  «ЭРУДИТ»</vt:lpstr>
      <vt:lpstr>КОНЕЧНАЯ     СТАНЦИЯ   «ЭРУДИТ»</vt:lpstr>
      <vt:lpstr>Презентация PowerPoint</vt:lpstr>
      <vt:lpstr>Презентация PowerPoint</vt:lpstr>
      <vt:lpstr>СПАСИБО  ВСЕМ  НАМ  ЗА  УРОК  А  ГЛАВНОЕ, ЧТОБ  БЫЛ ОН  ВПРОК!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Повторительно-обобщающий урок по теме    «Движение и       взаимодействие                               тел»</dc:title>
  <dc:creator>елена</dc:creator>
  <cp:lastModifiedBy>dom</cp:lastModifiedBy>
  <cp:revision>65</cp:revision>
  <dcterms:created xsi:type="dcterms:W3CDTF">2009-11-05T20:06:04Z</dcterms:created>
  <dcterms:modified xsi:type="dcterms:W3CDTF">2013-12-18T16:25:40Z</dcterms:modified>
</cp:coreProperties>
</file>